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11" r:id="rId2"/>
    <p:sldId id="312" r:id="rId3"/>
    <p:sldId id="314" r:id="rId4"/>
    <p:sldId id="323" r:id="rId5"/>
    <p:sldId id="315" r:id="rId6"/>
    <p:sldId id="317" r:id="rId7"/>
    <p:sldId id="316" r:id="rId8"/>
    <p:sldId id="318" r:id="rId9"/>
    <p:sldId id="322" r:id="rId10"/>
    <p:sldId id="319" r:id="rId11"/>
    <p:sldId id="324" r:id="rId12"/>
    <p:sldId id="325" r:id="rId13"/>
    <p:sldId id="326" r:id="rId14"/>
    <p:sldId id="329" r:id="rId15"/>
    <p:sldId id="331" r:id="rId16"/>
    <p:sldId id="332" r:id="rId17"/>
    <p:sldId id="333" r:id="rId18"/>
    <p:sldId id="321" r:id="rId19"/>
    <p:sldId id="320" r:id="rId20"/>
    <p:sldId id="327" r:id="rId21"/>
    <p:sldId id="328" r:id="rId22"/>
    <p:sldId id="313" r:id="rId23"/>
  </p:sldIdLst>
  <p:sldSz cx="9144000" cy="6858000" type="screen4x3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hony Power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B1"/>
    <a:srgbClr val="EB5C5F"/>
    <a:srgbClr val="BB8D49"/>
    <a:srgbClr val="CC0000"/>
    <a:srgbClr val="666666"/>
    <a:srgbClr val="B50000"/>
    <a:srgbClr val="B80000"/>
    <a:srgbClr val="250000"/>
    <a:srgbClr val="2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9" autoAdjust="0"/>
    <p:restoredTop sz="98046" autoAdjust="0"/>
  </p:normalViewPr>
  <p:slideViewPr>
    <p:cSldViewPr snapToGrid="0">
      <p:cViewPr varScale="1">
        <p:scale>
          <a:sx n="47" d="100"/>
          <a:sy n="47" d="100"/>
        </p:scale>
        <p:origin x="10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C362C-B8EB-FD47-9516-07D42DF4EB3B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1A449-D09B-FB4B-806A-76724AC5F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945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F74A-12B1-374E-80C1-2FDEFD7DEBF6}" type="datetimeFigureOut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704850"/>
            <a:ext cx="4695825" cy="3522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61788"/>
            <a:ext cx="5661660" cy="422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921945"/>
            <a:ext cx="3066733" cy="469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CD387-5C10-F04B-A125-F0EA107DE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9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4625436"/>
            <a:ext cx="7759700" cy="962563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BF2120F1-9931-5144-8579-2441D6C0DD32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A9B1B-521F-F040-A936-9C24B7C3F03A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0697-3A82-494B-A2A9-9056C0181C76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8DF4-C6BF-7F42-B138-795ED59850A4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AA17B-7185-6C44-A552-058DC86AD96F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FB613-38D3-1149-A0A4-2A57BFB6831E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352F-42AA-1A4A-BD42-9B228A48C236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281E-5358-9348-B9AE-FA8A5F98086C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3C27-B94C-214A-AD40-E117D03A6D82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218D-3333-E24A-A5A0-456EBB6100E7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A7FE-19C1-714A-BBBC-D934D8657335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91EC-ACC5-D54E-8D06-C2561D95A2AA}" type="datetime1">
              <a:rPr lang="en-US" smtClean="0"/>
              <a:pPr/>
              <a:t>10/14/2014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5C6C0-BAA3-C04F-B318-568435D2B33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26163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1417638"/>
            <a:ext cx="9144000" cy="1588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DESB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493474" y="6260130"/>
            <a:ext cx="2035776" cy="4541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cloudera/en/resources/library/training/dissecting-the-apache-hadoop-stack-2-of-6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cloudera/en/resources/library/training/dissecting-the-apache-hadoop-stack-2-of-6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cloudera/en/resources/library/training/dissecting-the-apache-hadoop-stack-2-of-6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cloudera/en/resources/library/training/dissecting-the-apache-hadoop-stack-2-of-6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cloudera/en/resources/library/training/dissecting-the-apache-hadoop-stack-2-of-6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10: BA Technologies (Big Data)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n-US" dirty="0" smtClean="0"/>
              <a:t>Prof. Mike Boyle</a:t>
            </a:r>
          </a:p>
          <a:p>
            <a:pPr algn="ctr"/>
            <a:r>
              <a:rPr lang="en-US" dirty="0" smtClean="0"/>
              <a:t>Department of Operations and Information Systems</a:t>
            </a:r>
          </a:p>
          <a:p>
            <a:pPr algn="ctr"/>
            <a:r>
              <a:rPr lang="en-US" dirty="0" smtClean="0"/>
              <a:t>University of Utah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Phases of Map 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Shuffle and </a:t>
            </a:r>
            <a:r>
              <a:rPr lang="en-US" dirty="0" smtClean="0"/>
              <a:t>Sort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1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task typically operates on 1 block of data</a:t>
            </a:r>
          </a:p>
          <a:p>
            <a:r>
              <a:rPr lang="en-US" dirty="0" smtClean="0"/>
              <a:t>Map task is run on the node where the block of data is </a:t>
            </a:r>
            <a:r>
              <a:rPr lang="en-US" dirty="0" smtClean="0"/>
              <a:t>stored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3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</a:t>
            </a:r>
            <a:r>
              <a:rPr lang="en-US" dirty="0" smtClean="0"/>
              <a:t>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Consolidates all of the data that is produced by the map </a:t>
            </a:r>
            <a:r>
              <a:rPr lang="en-US" dirty="0" smtClean="0"/>
              <a:t>tasks</a:t>
            </a:r>
          </a:p>
          <a:p>
            <a:r>
              <a:rPr lang="en-US" dirty="0" smtClean="0"/>
              <a:t>Happens after all the map tasks are complete</a:t>
            </a:r>
            <a:r>
              <a:rPr lang="en-US" dirty="0"/>
              <a:t> </a:t>
            </a:r>
            <a:r>
              <a:rPr lang="en-US" dirty="0" smtClean="0"/>
              <a:t>but before the reduce tasks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2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Utilizes the intermediary data produced in the “Shuffle and Sort phase” </a:t>
            </a:r>
          </a:p>
          <a:p>
            <a:r>
              <a:rPr lang="en-US" dirty="0" smtClean="0"/>
              <a:t>Produces the final output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</a:t>
            </a:r>
            <a:r>
              <a:rPr lang="en-US" dirty="0" smtClean="0"/>
              <a:t>Reduce: </a:t>
            </a:r>
            <a:r>
              <a:rPr lang="en-US" dirty="0" smtClean="0"/>
              <a:t>Word Count [1]</a:t>
            </a:r>
            <a:endParaRPr lang="en-US" dirty="0"/>
          </a:p>
        </p:txBody>
      </p:sp>
      <p:pic>
        <p:nvPicPr>
          <p:cNvPr id="5" name="Content Placeholder 4" descr="Screen Shot 2014-10-10 at 3.10.2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16356" r="17715" b="12428"/>
          <a:stretch/>
        </p:blipFill>
        <p:spPr>
          <a:xfrm>
            <a:off x="1381760" y="1604389"/>
            <a:ext cx="6474549" cy="40128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69280"/>
            <a:ext cx="783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www.cloudera.com/content/cloudera/en/resources/library/training/dissecting-the-apache-hadoop-stack-2-of-6.html</a:t>
            </a:r>
            <a:r>
              <a:rPr lang="en-US" sz="1200" dirty="0" smtClean="0"/>
              <a:t>, accessed 2014/10/14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214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</a:t>
            </a:r>
            <a:r>
              <a:rPr lang="en-US" dirty="0" smtClean="0"/>
              <a:t>Reduce: </a:t>
            </a:r>
            <a:r>
              <a:rPr lang="en-US" dirty="0" smtClean="0"/>
              <a:t>Word Count [2]</a:t>
            </a:r>
            <a:endParaRPr lang="en-US" dirty="0"/>
          </a:p>
        </p:txBody>
      </p:sp>
      <p:pic>
        <p:nvPicPr>
          <p:cNvPr id="5" name="Content Placeholder 4" descr="Screen Shot 2014-10-10 at 3.10.5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15724" r="22859" b="15908"/>
          <a:stretch/>
        </p:blipFill>
        <p:spPr>
          <a:xfrm>
            <a:off x="1188537" y="1725078"/>
            <a:ext cx="6089216" cy="4135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69280"/>
            <a:ext cx="783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www.cloudera.com/content/cloudera/en/resources/library/training/dissecting-the-apache-hadoop-stack-2-of-6.html</a:t>
            </a:r>
            <a:r>
              <a:rPr lang="en-US" sz="1200" dirty="0" smtClean="0"/>
              <a:t>, accessed 2014/10/14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100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</a:t>
            </a:r>
            <a:r>
              <a:rPr lang="en-US" dirty="0" smtClean="0"/>
              <a:t>Reduce: </a:t>
            </a:r>
            <a:r>
              <a:rPr lang="en-US" dirty="0" smtClean="0"/>
              <a:t>Word Count [3]</a:t>
            </a:r>
            <a:endParaRPr lang="en-US" dirty="0"/>
          </a:p>
        </p:txBody>
      </p:sp>
      <p:pic>
        <p:nvPicPr>
          <p:cNvPr id="5" name="Content Placeholder 4" descr="Screen Shot 2014-10-10 at 3.11.1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0" t="15406" r="9801" b="15910"/>
          <a:stretch/>
        </p:blipFill>
        <p:spPr>
          <a:xfrm>
            <a:off x="521001" y="1562890"/>
            <a:ext cx="7717349" cy="41551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69280"/>
            <a:ext cx="783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www.cloudera.com/content/cloudera/en/resources/library/training/dissecting-the-apache-hadoop-stack-2-of-6.html</a:t>
            </a:r>
            <a:r>
              <a:rPr lang="en-US" sz="1200" dirty="0" smtClean="0"/>
              <a:t>, accessed 2014/10/14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100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</a:t>
            </a:r>
            <a:r>
              <a:rPr lang="en-US" dirty="0" smtClean="0"/>
              <a:t>Reduce: </a:t>
            </a:r>
            <a:r>
              <a:rPr lang="en-US" dirty="0"/>
              <a:t>Word Count </a:t>
            </a:r>
            <a:r>
              <a:rPr lang="en-US" dirty="0" smtClean="0"/>
              <a:t>[4]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40" y="1550295"/>
            <a:ext cx="6360159" cy="41110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669280"/>
            <a:ext cx="783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www.cloudera.com/content/cloudera/en/resources/library/training/dissecting-the-apache-hadoop-stack-2-of-6.html</a:t>
            </a:r>
            <a:r>
              <a:rPr lang="en-US" sz="1200" dirty="0" smtClean="0"/>
              <a:t>, accessed 2014/10/14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147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</a:t>
            </a:r>
            <a:r>
              <a:rPr lang="en-US" dirty="0" smtClean="0"/>
              <a:t>Example: </a:t>
            </a:r>
            <a:r>
              <a:rPr lang="en-US" dirty="0" smtClean="0"/>
              <a:t>Log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Content Placeholder 6" descr="Screen Shot 2014-10-07 at 9.11.0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8" t="15406" r="10593" b="9895"/>
          <a:stretch/>
        </p:blipFill>
        <p:spPr>
          <a:xfrm>
            <a:off x="1074566" y="1664370"/>
            <a:ext cx="7277753" cy="4261593"/>
          </a:xfrm>
        </p:spPr>
      </p:pic>
    </p:spTree>
    <p:extLst>
      <p:ext uri="{BB962C8B-B14F-4D97-AF65-F5344CB8AC3E}">
        <p14:creationId xmlns:p14="http://schemas.microsoft.com/office/powerpoint/2010/main" val="198680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Highlights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Processing happens where the data is stored</a:t>
            </a:r>
          </a:p>
          <a:p>
            <a:r>
              <a:rPr lang="en-US" dirty="0" smtClean="0"/>
              <a:t>Parallelization and distribution happens “behind the scenes”</a:t>
            </a:r>
          </a:p>
          <a:p>
            <a:r>
              <a:rPr lang="en-US" dirty="0" smtClean="0"/>
              <a:t>Breaks down complex tasks into smaller elements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7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Overview</a:t>
            </a:r>
          </a:p>
          <a:p>
            <a:r>
              <a:rPr lang="en-US" dirty="0" smtClean="0"/>
              <a:t>Hadoop Distributed File System (HDFS)</a:t>
            </a:r>
          </a:p>
          <a:p>
            <a:r>
              <a:rPr lang="en-US" dirty="0" smtClean="0"/>
              <a:t>Map Reduce</a:t>
            </a:r>
          </a:p>
          <a:p>
            <a:r>
              <a:rPr lang="en-US" dirty="0" smtClean="0"/>
              <a:t>Cluster Configuration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Installing a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</a:p>
          <a:p>
            <a:pPr lvl="1"/>
            <a:r>
              <a:rPr lang="en-US" dirty="0" smtClean="0"/>
              <a:t>Different Distributions</a:t>
            </a:r>
          </a:p>
          <a:p>
            <a:pPr lvl="1"/>
            <a:r>
              <a:rPr lang="en-US" dirty="0" smtClean="0"/>
              <a:t>Different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Layout</a:t>
            </a:r>
            <a:endParaRPr lang="en-US" dirty="0"/>
          </a:p>
        </p:txBody>
      </p:sp>
      <p:pic>
        <p:nvPicPr>
          <p:cNvPr id="5" name="Content Placeholder 4" descr="Screen Shot 2014-10-10 at 3.15.0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t="15090" r="10989" b="9262"/>
          <a:stretch/>
        </p:blipFill>
        <p:spPr>
          <a:xfrm>
            <a:off x="814068" y="1562890"/>
            <a:ext cx="7521972" cy="44716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0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dirty="0" smtClean="0"/>
              <a:t>makes up </a:t>
            </a:r>
            <a:r>
              <a:rPr lang="en-US" dirty="0" err="1" smtClean="0"/>
              <a:t>Hadoop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When we are refer to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Hadoop</a:t>
            </a:r>
            <a:r>
              <a:rPr lang="en-US" dirty="0" smtClean="0"/>
              <a:t> we mean the core </a:t>
            </a:r>
            <a:r>
              <a:rPr lang="en-US" dirty="0" smtClean="0"/>
              <a:t>c</a:t>
            </a:r>
            <a:r>
              <a:rPr lang="en-US" dirty="0" smtClean="0"/>
              <a:t>omponents which are: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Hadoop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Distributed File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System (HDFS)</a:t>
            </a: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Map Reduce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/>
              <a:t>There are also other Hadoop </a:t>
            </a:r>
            <a:r>
              <a:rPr lang="en-US" dirty="0"/>
              <a:t>e</a:t>
            </a:r>
            <a:r>
              <a:rPr lang="en-US" dirty="0" smtClean="0"/>
              <a:t>cosystem projects (i.e. projects related to Hadoop)</a:t>
            </a:r>
            <a:endParaRPr lang="en-US" dirty="0"/>
          </a:p>
          <a:p>
            <a:pPr lvl="1"/>
            <a:r>
              <a:rPr lang="en-US" dirty="0" err="1"/>
              <a:t>Sqoop</a:t>
            </a:r>
            <a:endParaRPr lang="en-US" dirty="0"/>
          </a:p>
          <a:p>
            <a:pPr lvl="1"/>
            <a:r>
              <a:rPr lang="en-US" dirty="0"/>
              <a:t>Mahout</a:t>
            </a:r>
          </a:p>
          <a:p>
            <a:pPr lvl="1"/>
            <a:r>
              <a:rPr lang="en-US" dirty="0"/>
              <a:t>Pig</a:t>
            </a:r>
          </a:p>
          <a:p>
            <a:pPr lvl="1"/>
            <a:r>
              <a:rPr lang="en-US" dirty="0"/>
              <a:t>Hive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pPr lvl="1"/>
            <a:r>
              <a:rPr lang="en-US" dirty="0"/>
              <a:t>F</a:t>
            </a:r>
            <a:r>
              <a:rPr lang="en-US" dirty="0" smtClean="0"/>
              <a:t>lume</a:t>
            </a:r>
            <a:endParaRPr lang="en-US" dirty="0"/>
          </a:p>
          <a:p>
            <a:pPr lvl="1"/>
            <a:r>
              <a:rPr lang="en-US" dirty="0" err="1" smtClean="0"/>
              <a:t>Oozie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with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Organizations turn </a:t>
            </a:r>
            <a:r>
              <a:rPr lang="en-US" dirty="0" smtClean="0"/>
              <a:t>to the Hadoop </a:t>
            </a:r>
            <a:r>
              <a:rPr lang="en-US" dirty="0" smtClean="0"/>
              <a:t>and its other ecosystem projects to </a:t>
            </a:r>
            <a:r>
              <a:rPr lang="en-US" dirty="0" smtClean="0"/>
              <a:t>handle the following tasks: </a:t>
            </a:r>
          </a:p>
          <a:p>
            <a:pPr lvl="1"/>
            <a:r>
              <a:rPr lang="en-US" dirty="0"/>
              <a:t>Text </a:t>
            </a:r>
            <a:r>
              <a:rPr lang="en-US" dirty="0" smtClean="0"/>
              <a:t>m</a:t>
            </a:r>
            <a:r>
              <a:rPr lang="en-US" dirty="0"/>
              <a:t>ining/ Sentiment analysis</a:t>
            </a:r>
            <a:endParaRPr lang="en-US" dirty="0"/>
          </a:p>
          <a:p>
            <a:pPr lvl="1"/>
            <a:r>
              <a:rPr lang="en-US" dirty="0"/>
              <a:t>Graph </a:t>
            </a:r>
            <a:r>
              <a:rPr lang="en-US" dirty="0"/>
              <a:t>a</a:t>
            </a:r>
            <a:r>
              <a:rPr lang="en-US" dirty="0" smtClean="0"/>
              <a:t>nalysis</a:t>
            </a:r>
            <a:endParaRPr lang="en-US" dirty="0"/>
          </a:p>
          <a:p>
            <a:pPr lvl="1"/>
            <a:r>
              <a:rPr lang="en-US" dirty="0"/>
              <a:t>Pattern </a:t>
            </a:r>
            <a:r>
              <a:rPr lang="en-US" dirty="0" smtClean="0"/>
              <a:t>recognition</a:t>
            </a:r>
            <a:endParaRPr lang="en-US" dirty="0"/>
          </a:p>
          <a:p>
            <a:pPr lvl="1"/>
            <a:r>
              <a:rPr lang="en-US" dirty="0"/>
              <a:t>Collaborative filtering</a:t>
            </a:r>
          </a:p>
          <a:p>
            <a:pPr lvl="1"/>
            <a:r>
              <a:rPr lang="en-US" dirty="0"/>
              <a:t>Predictive </a:t>
            </a:r>
            <a:r>
              <a:rPr lang="en-US" dirty="0" smtClean="0"/>
              <a:t>analytics</a:t>
            </a:r>
            <a:endParaRPr lang="en-US" dirty="0"/>
          </a:p>
          <a:p>
            <a:pPr lvl="1"/>
            <a:r>
              <a:rPr lang="en-US" dirty="0"/>
              <a:t>Risk </a:t>
            </a:r>
            <a:r>
              <a:rPr lang="en-US" dirty="0" smtClean="0"/>
              <a:t>assessment</a:t>
            </a:r>
          </a:p>
          <a:p>
            <a:pPr lvl="1"/>
            <a:r>
              <a:rPr lang="en-US" dirty="0" smtClean="0"/>
              <a:t>General data warehousing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Hadoop Distributed File </a:t>
            </a:r>
            <a:r>
              <a:rPr lang="en-US" dirty="0" smtClean="0"/>
              <a:t>System (HDFS)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System written in Java</a:t>
            </a:r>
          </a:p>
          <a:p>
            <a:r>
              <a:rPr lang="en-US" dirty="0"/>
              <a:t>Two Types of Nodes:</a:t>
            </a:r>
          </a:p>
          <a:p>
            <a:pPr lvl="1"/>
            <a:r>
              <a:rPr lang="en-US" dirty="0"/>
              <a:t>Name Node</a:t>
            </a:r>
          </a:p>
          <a:p>
            <a:pPr lvl="1"/>
            <a:r>
              <a:rPr lang="en-US" dirty="0"/>
              <a:t>Data Node (Slave Nodes) </a:t>
            </a:r>
            <a:endParaRPr lang="en-US" dirty="0" smtClean="0"/>
          </a:p>
          <a:p>
            <a:r>
              <a:rPr lang="en-US" dirty="0" smtClean="0"/>
              <a:t>Designed for storing Data on the cluster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Fault Tolerant</a:t>
            </a:r>
          </a:p>
          <a:p>
            <a:pPr lvl="1"/>
            <a:r>
              <a:rPr lang="en-US" dirty="0"/>
              <a:t>Supports </a:t>
            </a:r>
            <a:r>
              <a:rPr lang="en-US" dirty="0" smtClean="0"/>
              <a:t>Map Reduce Process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HDFS stores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is transferred through various means to the Cluster</a:t>
            </a:r>
          </a:p>
          <a:p>
            <a:pPr lvl="1"/>
            <a:r>
              <a:rPr lang="en-US" dirty="0" smtClean="0"/>
              <a:t>Hadoop </a:t>
            </a:r>
            <a:r>
              <a:rPr lang="en-US" dirty="0" smtClean="0"/>
              <a:t>command </a:t>
            </a:r>
            <a:r>
              <a:rPr lang="en-US" dirty="0" smtClean="0"/>
              <a:t>l</a:t>
            </a:r>
            <a:r>
              <a:rPr lang="en-US" dirty="0" smtClean="0"/>
              <a:t>ine client</a:t>
            </a:r>
            <a:endParaRPr lang="en-US" dirty="0" smtClean="0"/>
          </a:p>
          <a:p>
            <a:pPr lvl="1"/>
            <a:r>
              <a:rPr lang="en-US" dirty="0" smtClean="0"/>
              <a:t>Flume</a:t>
            </a:r>
          </a:p>
          <a:p>
            <a:pPr lvl="1"/>
            <a:r>
              <a:rPr lang="en-US" dirty="0" err="1" smtClean="0"/>
              <a:t>Sqoop</a:t>
            </a:r>
            <a:endParaRPr lang="en-US" dirty="0" smtClean="0"/>
          </a:p>
          <a:p>
            <a:r>
              <a:rPr lang="en-US" dirty="0" smtClean="0"/>
              <a:t>File is broken into blocks of data (64MB each)</a:t>
            </a:r>
          </a:p>
          <a:p>
            <a:r>
              <a:rPr lang="en-US" dirty="0" smtClean="0"/>
              <a:t>Blocks are replicated across  data nodes (default is blocks are replicated at 3 nodes)</a:t>
            </a:r>
          </a:p>
          <a:p>
            <a:r>
              <a:rPr lang="en-US" dirty="0" smtClean="0"/>
              <a:t>Name Node holds metadata about files/blocks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HDFS </a:t>
            </a:r>
            <a:r>
              <a:rPr lang="en-US" dirty="0"/>
              <a:t>f</a:t>
            </a:r>
            <a:r>
              <a:rPr lang="en-US" dirty="0" smtClean="0"/>
              <a:t>ile </a:t>
            </a:r>
            <a:r>
              <a:rPr lang="en-US" dirty="0"/>
              <a:t>s</a:t>
            </a:r>
            <a:r>
              <a:rPr lang="en-US" dirty="0" smtClean="0"/>
              <a:t>torage </a:t>
            </a:r>
            <a:r>
              <a:rPr lang="en-US" dirty="0"/>
              <a:t>e</a:t>
            </a:r>
            <a:r>
              <a:rPr lang="en-US" dirty="0" smtClean="0"/>
              <a:t>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Screen Shot 2014-10-07 at 9.17.0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9" t="16584" r="10191" b="8965"/>
          <a:stretch/>
        </p:blipFill>
        <p:spPr>
          <a:xfrm>
            <a:off x="732660" y="1595452"/>
            <a:ext cx="6521580" cy="37697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669280"/>
            <a:ext cx="783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www.cloudera.com/content/cloudera/en/resources/library/training/dissecting-the-apache-hadoop-stack-2-of-6.html</a:t>
            </a:r>
            <a:r>
              <a:rPr lang="en-US" sz="1200" dirty="0" smtClean="0"/>
              <a:t>, accessed 2014/10/14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86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highlights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Optimized for large </a:t>
            </a: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Millions of files, not billions</a:t>
            </a:r>
            <a:endParaRPr lang="en-US" dirty="0" smtClean="0"/>
          </a:p>
          <a:p>
            <a:r>
              <a:rPr lang="en-US" dirty="0" smtClean="0"/>
              <a:t>Optimized for large streaming reads of </a:t>
            </a: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As compared to random access (consider </a:t>
            </a:r>
            <a:r>
              <a:rPr lang="en-US" dirty="0" err="1" smtClean="0"/>
              <a:t>Hbase</a:t>
            </a:r>
            <a:r>
              <a:rPr lang="en-US" dirty="0" smtClean="0"/>
              <a:t> for random access)</a:t>
            </a:r>
            <a:endParaRPr lang="en-US" dirty="0" smtClean="0"/>
          </a:p>
          <a:p>
            <a:r>
              <a:rPr lang="en-US" dirty="0" smtClean="0"/>
              <a:t>Not set up for </a:t>
            </a:r>
            <a:r>
              <a:rPr lang="en-US" dirty="0" smtClean="0"/>
              <a:t>editing – </a:t>
            </a:r>
            <a:r>
              <a:rPr lang="en-US" dirty="0" smtClean="0"/>
              <a:t>write and 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4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Failure is Inevitable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is set up to handle node failure</a:t>
            </a:r>
          </a:p>
          <a:p>
            <a:r>
              <a:rPr lang="en-US" dirty="0"/>
              <a:t> </a:t>
            </a:r>
            <a:r>
              <a:rPr lang="en-US" dirty="0" smtClean="0"/>
              <a:t>If a Data node fails:</a:t>
            </a:r>
            <a:endParaRPr lang="en-US" dirty="0"/>
          </a:p>
          <a:p>
            <a:pPr lvl="1"/>
            <a:r>
              <a:rPr lang="en-US" dirty="0" smtClean="0"/>
              <a:t>Master </a:t>
            </a:r>
            <a:r>
              <a:rPr lang="en-US" dirty="0"/>
              <a:t>re-assigns </a:t>
            </a:r>
            <a:r>
              <a:rPr lang="en-US" dirty="0" smtClean="0"/>
              <a:t>work to other nodes</a:t>
            </a:r>
            <a:endParaRPr lang="en-US" dirty="0"/>
          </a:p>
          <a:p>
            <a:pPr lvl="1"/>
            <a:r>
              <a:rPr lang="en-US" dirty="0" smtClean="0"/>
              <a:t>Blocks are replicated over 3 nodes (default setting). </a:t>
            </a:r>
            <a:endParaRPr lang="en-US" dirty="0"/>
          </a:p>
          <a:p>
            <a:pPr lvl="1"/>
            <a:r>
              <a:rPr lang="en-US" dirty="0"/>
              <a:t>When node recovers, it rejoins cluster </a:t>
            </a:r>
            <a:r>
              <a:rPr lang="en-US" dirty="0" smtClean="0"/>
              <a:t>automatically</a:t>
            </a:r>
          </a:p>
          <a:p>
            <a:r>
              <a:rPr lang="en-US" dirty="0" smtClean="0"/>
              <a:t>If Master Node Fails:</a:t>
            </a:r>
          </a:p>
          <a:p>
            <a:pPr lvl="1"/>
            <a:r>
              <a:rPr lang="en-US" dirty="0" smtClean="0"/>
              <a:t>Standby Master Node is automatically promoted. </a:t>
            </a:r>
          </a:p>
          <a:p>
            <a:pPr lvl="1"/>
            <a:r>
              <a:rPr lang="en-US" dirty="0" smtClean="0"/>
              <a:t>When Master node recovers, it is automatically promoted back to the Master Node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5C6C0-BAA3-C04F-B318-568435D2B33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8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13590</TotalTime>
  <Words>500</Words>
  <Application>Microsoft Office PowerPoint</Application>
  <PresentationFormat>On-screen Show (4:3)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Lecture 10: BA Technologies (Big Data)</vt:lpstr>
      <vt:lpstr>Lecture Outline</vt:lpstr>
      <vt:lpstr>What makes up Hadoop?</vt:lpstr>
      <vt:lpstr>Analysis with Hadoop</vt:lpstr>
      <vt:lpstr>Hadoop Distributed File System (HDFS)</vt:lpstr>
      <vt:lpstr>How HDFS stores information</vt:lpstr>
      <vt:lpstr>HDFS file storage example</vt:lpstr>
      <vt:lpstr>HDFS highlights </vt:lpstr>
      <vt:lpstr>Node Failure is Inevitable</vt:lpstr>
      <vt:lpstr>Three Phases of Map Reduce</vt:lpstr>
      <vt:lpstr>Map</vt:lpstr>
      <vt:lpstr>Shuffle and Sort</vt:lpstr>
      <vt:lpstr>Reduce</vt:lpstr>
      <vt:lpstr>Map Reduce: Word Count [1]</vt:lpstr>
      <vt:lpstr>Map Reduce: Word Count [2]</vt:lpstr>
      <vt:lpstr>Map Reduce: Word Count [3]</vt:lpstr>
      <vt:lpstr>Map Reduce: Word Count [4]</vt:lpstr>
      <vt:lpstr>Map Reduce Example: Log Data</vt:lpstr>
      <vt:lpstr>Map Reduce Highlights</vt:lpstr>
      <vt:lpstr>Cluster Configuration</vt:lpstr>
      <vt:lpstr>Cluster Layout</vt:lpstr>
      <vt:lpstr>Appendix</vt:lpstr>
    </vt:vector>
  </TitlesOfParts>
  <Company>self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Business Plan</dc:title>
  <dc:creator>Anthony Power</dc:creator>
  <cp:lastModifiedBy>mboyle</cp:lastModifiedBy>
  <cp:revision>350</cp:revision>
  <dcterms:created xsi:type="dcterms:W3CDTF">2010-09-20T17:57:11Z</dcterms:created>
  <dcterms:modified xsi:type="dcterms:W3CDTF">2014-10-15T06:40:14Z</dcterms:modified>
</cp:coreProperties>
</file>